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0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BA6F87-876A-45FB-A5A7-D28391E9C6F2}"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3467622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BA6F87-876A-45FB-A5A7-D28391E9C6F2}"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3479655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BA6F87-876A-45FB-A5A7-D28391E9C6F2}"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1448862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BA6F87-876A-45FB-A5A7-D28391E9C6F2}"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1260730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BA6F87-876A-45FB-A5A7-D28391E9C6F2}" type="datetimeFigureOut">
              <a:rPr lang="en-US" smtClean="0"/>
              <a:t>4/29/2014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3948730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BA6F87-876A-45FB-A5A7-D28391E9C6F2}"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1029431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BA6F87-876A-45FB-A5A7-D28391E9C6F2}" type="datetimeFigureOut">
              <a:rPr lang="en-US" smtClean="0"/>
              <a:t>4/29/2014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577878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BA6F87-876A-45FB-A5A7-D28391E9C6F2}" type="datetimeFigureOut">
              <a:rPr lang="en-US" smtClean="0"/>
              <a:t>4/29/2014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1166592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BA6F87-876A-45FB-A5A7-D28391E9C6F2}" type="datetimeFigureOut">
              <a:rPr lang="en-US" smtClean="0"/>
              <a:t>4/29/2014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3644743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BA6F87-876A-45FB-A5A7-D28391E9C6F2}"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2778631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BA6F87-876A-45FB-A5A7-D28391E9C6F2}" type="datetimeFigureOut">
              <a:rPr lang="en-US" smtClean="0"/>
              <a:t>4/29/2014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C7C3BA3-DBB1-4630-8720-12C052333E9E}" type="slidenum">
              <a:rPr lang="en-US" smtClean="0"/>
              <a:t>‹#›</a:t>
            </a:fld>
            <a:endParaRPr lang="en-US"/>
          </a:p>
        </p:txBody>
      </p:sp>
    </p:spTree>
    <p:extLst>
      <p:ext uri="{BB962C8B-B14F-4D97-AF65-F5344CB8AC3E}">
        <p14:creationId xmlns:p14="http://schemas.microsoft.com/office/powerpoint/2010/main" val="38032076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BA6F87-876A-45FB-A5A7-D28391E9C6F2}" type="datetimeFigureOut">
              <a:rPr lang="en-US" smtClean="0"/>
              <a:t>4/29/2014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7C3BA3-DBB1-4630-8720-12C052333E9E}" type="slidenum">
              <a:rPr lang="en-US" smtClean="0"/>
              <a:t>‹#›</a:t>
            </a:fld>
            <a:endParaRPr lang="en-US"/>
          </a:p>
        </p:txBody>
      </p:sp>
    </p:spTree>
    <p:extLst>
      <p:ext uri="{BB962C8B-B14F-4D97-AF65-F5344CB8AC3E}">
        <p14:creationId xmlns:p14="http://schemas.microsoft.com/office/powerpoint/2010/main" val="273392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UNIVERSITY OF LUSAKA</a:t>
            </a:r>
            <a:br>
              <a:rPr lang="en-US" dirty="0" smtClean="0"/>
            </a:br>
            <a:r>
              <a:rPr lang="en-US" dirty="0" smtClean="0"/>
              <a:t>SCHOOL OF LAW</a:t>
            </a:r>
            <a:endParaRPr lang="en-US" dirty="0"/>
          </a:p>
        </p:txBody>
      </p:sp>
      <p:sp>
        <p:nvSpPr>
          <p:cNvPr id="3" name="Subtitle 2"/>
          <p:cNvSpPr>
            <a:spLocks noGrp="1"/>
          </p:cNvSpPr>
          <p:nvPr>
            <p:ph type="subTitle" idx="1"/>
          </p:nvPr>
        </p:nvSpPr>
        <p:spPr/>
        <p:txBody>
          <a:bodyPr/>
          <a:lstStyle/>
          <a:p>
            <a:r>
              <a:rPr lang="en-US" dirty="0" smtClean="0"/>
              <a:t>L340 – IP LAW</a:t>
            </a:r>
          </a:p>
          <a:p>
            <a:r>
              <a:rPr lang="en-US" dirty="0" smtClean="0"/>
              <a:t>UNIT 15 – OWNERSHIP &amp; DEALINGS IN PATENTS</a:t>
            </a:r>
            <a:endParaRPr lang="en-US" dirty="0"/>
          </a:p>
        </p:txBody>
      </p:sp>
    </p:spTree>
    <p:extLst>
      <p:ext uri="{BB962C8B-B14F-4D97-AF65-F5344CB8AC3E}">
        <p14:creationId xmlns:p14="http://schemas.microsoft.com/office/powerpoint/2010/main" val="40957637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In </a:t>
            </a:r>
            <a:r>
              <a:rPr lang="en-US" i="1" dirty="0"/>
              <a:t>Spencer Industries Pty Limited v Anthony Collins</a:t>
            </a:r>
            <a:r>
              <a:rPr lang="en-US" dirty="0"/>
              <a:t>, the defendant who was employed principally as a Sales Representative made technical improvements to a process and apparatus used for re-treading </a:t>
            </a:r>
            <a:r>
              <a:rPr lang="en-US" dirty="0" err="1"/>
              <a:t>tyres</a:t>
            </a:r>
            <a:r>
              <a:rPr lang="en-US" dirty="0"/>
              <a:t>. The employment contract between the plaintiff and defendant did not deal expressly with ownership of inventions. The plaintiff, Spence Industries, argued that it was entitled to the invention because the employee had made it within the scope of his employment. The court held that the employee’s role, being exclusively sales –related, did not include product invention. The employee’s invention was not made in the course of his paid work and was therefore owned by him</a:t>
            </a:r>
            <a:r>
              <a:rPr lang="en-US" dirty="0" smtClean="0"/>
              <a:t>.</a:t>
            </a:r>
          </a:p>
          <a:p>
            <a:pPr algn="just"/>
            <a:r>
              <a:rPr lang="en-US" dirty="0" smtClean="0"/>
              <a:t>See: </a:t>
            </a:r>
            <a:r>
              <a:rPr lang="en-US" b="1" dirty="0" smtClean="0"/>
              <a:t>Harris Patent; Electrolux v Hudson</a:t>
            </a:r>
            <a:endParaRPr lang="en-US" b="1" dirty="0"/>
          </a:p>
          <a:p>
            <a:pPr algn="just"/>
            <a:endParaRPr lang="en-US" dirty="0"/>
          </a:p>
        </p:txBody>
      </p:sp>
    </p:spTree>
    <p:extLst>
      <p:ext uri="{BB962C8B-B14F-4D97-AF65-F5344CB8AC3E}">
        <p14:creationId xmlns:p14="http://schemas.microsoft.com/office/powerpoint/2010/main" val="1623850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(iii)  Creation of the Invention in the Course of </a:t>
            </a:r>
            <a:r>
              <a:rPr lang="en-US" b="1" dirty="0" smtClean="0"/>
              <a:t>Employment</a:t>
            </a:r>
            <a:endParaRPr lang="en-US" dirty="0"/>
          </a:p>
          <a:p>
            <a:pPr algn="just"/>
            <a:r>
              <a:rPr lang="en-US" b="1" dirty="0"/>
              <a:t>When determining whether the invention was made in the course of employment by the employee, it is important to examine and consider the employees’ terms and conditions of employment. </a:t>
            </a:r>
            <a:endParaRPr lang="en-US" b="1" dirty="0" smtClean="0"/>
          </a:p>
          <a:p>
            <a:pPr algn="just"/>
            <a:r>
              <a:rPr lang="en-US" dirty="0" smtClean="0"/>
              <a:t>If </a:t>
            </a:r>
            <a:r>
              <a:rPr lang="en-US" dirty="0"/>
              <a:t>there is no express term governing the ownership of the employee’s invention, in the terms and conditions of employment, the court will consider the circumstances and determine whether the invention was made in the course of the employee’s usual employment. Typically, employees who invent something outside their usual duties, without using their employers’ materials or time, will retain entitlement to their inventions.</a:t>
            </a:r>
          </a:p>
          <a:p>
            <a:pPr algn="just"/>
            <a:endParaRPr lang="en-US" dirty="0"/>
          </a:p>
        </p:txBody>
      </p:sp>
    </p:spTree>
    <p:extLst>
      <p:ext uri="{BB962C8B-B14F-4D97-AF65-F5344CB8AC3E}">
        <p14:creationId xmlns:p14="http://schemas.microsoft.com/office/powerpoint/2010/main" val="2606610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In </a:t>
            </a:r>
            <a:r>
              <a:rPr lang="en-US" i="1" dirty="0"/>
              <a:t>Electrolux Limited v Hudson</a:t>
            </a:r>
            <a:r>
              <a:rPr lang="en-US" dirty="0"/>
              <a:t>, the defendant, Hudson, invented an adaptor for a vacuum cleaner in his spare time with the assistance of his wife. The plaintiff, Electrolux, manufactured vacuum cleaners and claimed to be the owners of the invention for the purposes of applying for a patent.</a:t>
            </a:r>
            <a:r>
              <a:rPr lang="en-US" dirty="0"/>
              <a:t> </a:t>
            </a:r>
            <a:endParaRPr lang="en-US" dirty="0" smtClean="0"/>
          </a:p>
          <a:p>
            <a:pPr algn="just"/>
            <a:r>
              <a:rPr lang="en-US" b="1" dirty="0"/>
              <a:t>The court held that there was no implied undertaking upon the defendant to hold the invention for the plaintiff, since he was not employed to invent and had made the invention outside working hours without using his employer’ materials.</a:t>
            </a:r>
          </a:p>
          <a:p>
            <a:pPr marL="0" indent="0">
              <a:buNone/>
            </a:pPr>
            <a:endParaRPr lang="en-US" dirty="0"/>
          </a:p>
          <a:p>
            <a:pPr algn="just"/>
            <a:endParaRPr lang="en-US" dirty="0"/>
          </a:p>
          <a:p>
            <a:pPr algn="just"/>
            <a:endParaRPr lang="en-US" dirty="0"/>
          </a:p>
        </p:txBody>
      </p:sp>
    </p:spTree>
    <p:extLst>
      <p:ext uri="{BB962C8B-B14F-4D97-AF65-F5344CB8AC3E}">
        <p14:creationId xmlns:p14="http://schemas.microsoft.com/office/powerpoint/2010/main" val="41025733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DEALINGS IN PATENTS</a:t>
            </a:r>
            <a:r>
              <a:rPr lang="en-US" b="1" dirty="0"/>
              <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a:t>A patent is a personal property and as such can be dealt with like any other intellectual property. </a:t>
            </a:r>
            <a:endParaRPr lang="en-US" b="1" dirty="0" smtClean="0"/>
          </a:p>
          <a:p>
            <a:pPr algn="just"/>
            <a:r>
              <a:rPr lang="en-US" dirty="0" smtClean="0"/>
              <a:t>For </a:t>
            </a:r>
            <a:r>
              <a:rPr lang="en-US" dirty="0"/>
              <a:t>example, it may be licensed, assigned and devolve by operation of law. </a:t>
            </a:r>
            <a:endParaRPr lang="en-US" dirty="0" smtClean="0"/>
          </a:p>
          <a:p>
            <a:pPr algn="just"/>
            <a:r>
              <a:rPr lang="en-US" dirty="0" smtClean="0"/>
              <a:t>The </a:t>
            </a:r>
            <a:r>
              <a:rPr lang="en-US" dirty="0"/>
              <a:t>patent grants the patentee the exclusive right to make, use, exercise, vend, offer for sale, sell and import the invention. However, this exclusive right is not absolute and may be limited by compulsory licenses or state use of the patent.</a:t>
            </a:r>
          </a:p>
          <a:p>
            <a:pPr algn="just"/>
            <a:endParaRPr lang="en-US" dirty="0"/>
          </a:p>
        </p:txBody>
      </p:sp>
    </p:spTree>
    <p:extLst>
      <p:ext uri="{BB962C8B-B14F-4D97-AF65-F5344CB8AC3E}">
        <p14:creationId xmlns:p14="http://schemas.microsoft.com/office/powerpoint/2010/main" val="2347590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ASSIGNMENT</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a:t>A patent, like any other property can be assigned and devolve by operation of law. </a:t>
            </a:r>
            <a:endParaRPr lang="en-US" b="1" dirty="0" smtClean="0"/>
          </a:p>
          <a:p>
            <a:pPr algn="just"/>
            <a:r>
              <a:rPr lang="en-US" dirty="0" smtClean="0"/>
              <a:t>The </a:t>
            </a:r>
            <a:r>
              <a:rPr lang="en-US" dirty="0"/>
              <a:t>Patents Act provides that the rights granted to the patentee by a patent shall be </a:t>
            </a:r>
            <a:r>
              <a:rPr lang="en-US" b="1" dirty="0"/>
              <a:t>capable of assignment and of devolution by operation of law and of being mortgaged and pledged</a:t>
            </a:r>
            <a:r>
              <a:rPr lang="en-US" b="1" dirty="0" smtClean="0"/>
              <a:t>. </a:t>
            </a:r>
          </a:p>
          <a:p>
            <a:pPr algn="just"/>
            <a:r>
              <a:rPr lang="en-US" b="1" dirty="0" smtClean="0"/>
              <a:t>An </a:t>
            </a:r>
            <a:r>
              <a:rPr lang="en-US" b="1" dirty="0"/>
              <a:t>assignment or mortgage is however, void unless it is in writing.</a:t>
            </a:r>
          </a:p>
          <a:p>
            <a:pPr algn="just"/>
            <a:endParaRPr lang="en-US" dirty="0"/>
          </a:p>
        </p:txBody>
      </p:sp>
    </p:spTree>
    <p:extLst>
      <p:ext uri="{BB962C8B-B14F-4D97-AF65-F5344CB8AC3E}">
        <p14:creationId xmlns:p14="http://schemas.microsoft.com/office/powerpoint/2010/main" val="4005029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LICENCES OF RIGHT</a:t>
            </a:r>
            <a:br>
              <a:rPr lang="en-US" b="1" dirty="0"/>
            </a:br>
            <a:endParaRPr lang="en-US" dirty="0"/>
          </a:p>
        </p:txBody>
      </p:sp>
      <p:sp>
        <p:nvSpPr>
          <p:cNvPr id="3" name="Content Placeholder 2"/>
          <p:cNvSpPr>
            <a:spLocks noGrp="1"/>
          </p:cNvSpPr>
          <p:nvPr>
            <p:ph idx="1"/>
          </p:nvPr>
        </p:nvSpPr>
        <p:spPr/>
        <p:txBody>
          <a:bodyPr/>
          <a:lstStyle/>
          <a:p>
            <a:pPr algn="just"/>
            <a:r>
              <a:rPr lang="en-US" b="1" dirty="0"/>
              <a:t>At anytime after the sealing of a patent the patentee may apply to the Registrar for the patent to be endorsed as ‘licenses of right</a:t>
            </a:r>
            <a:r>
              <a:rPr lang="en-US" b="1" dirty="0" smtClean="0"/>
              <a:t>’.</a:t>
            </a:r>
          </a:p>
          <a:p>
            <a:pPr algn="just"/>
            <a:r>
              <a:rPr lang="en-US" b="1" dirty="0" smtClean="0"/>
              <a:t>Where a patent is endorsed as licenses of right any person can apply to the owner of the patent to use or exploit the patent.</a:t>
            </a:r>
            <a:endParaRPr lang="en-US" b="1" dirty="0"/>
          </a:p>
        </p:txBody>
      </p:sp>
    </p:spTree>
    <p:extLst>
      <p:ext uri="{BB962C8B-B14F-4D97-AF65-F5344CB8AC3E}">
        <p14:creationId xmlns:p14="http://schemas.microsoft.com/office/powerpoint/2010/main" val="2731995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a:t>A compulsory </a:t>
            </a:r>
            <a:r>
              <a:rPr lang="en-US" b="1" dirty="0" err="1"/>
              <a:t>licence</a:t>
            </a:r>
            <a:r>
              <a:rPr lang="en-US" b="1" dirty="0"/>
              <a:t>, also known as non-voluntary </a:t>
            </a:r>
            <a:r>
              <a:rPr lang="en-US" b="1" dirty="0" err="1"/>
              <a:t>licence</a:t>
            </a:r>
            <a:r>
              <a:rPr lang="en-US" b="1" dirty="0"/>
              <a:t>, is an authorization given by the patent office to a person without or against the consent of the patentee or proprietor of a patent to perform acts covered by the exclusive right of the patent. </a:t>
            </a:r>
            <a:endParaRPr lang="en-US" b="1" dirty="0" smtClean="0"/>
          </a:p>
          <a:p>
            <a:pPr algn="just"/>
            <a:r>
              <a:rPr lang="en-US" dirty="0" smtClean="0"/>
              <a:t>Compulsory </a:t>
            </a:r>
            <a:r>
              <a:rPr lang="en-US" dirty="0"/>
              <a:t>licenses trace their origin to the obligation, introduced by the United Kingdom Statute of Monopolies in 1623 and recognized in most national patent laws during the 19</a:t>
            </a:r>
            <a:r>
              <a:rPr lang="en-US" baseline="30000" dirty="0"/>
              <a:t>th</a:t>
            </a:r>
            <a:r>
              <a:rPr lang="en-US" dirty="0"/>
              <a:t> century, to work locally a patent invention.</a:t>
            </a:r>
          </a:p>
          <a:p>
            <a:endParaRPr lang="en-US" dirty="0"/>
          </a:p>
        </p:txBody>
      </p:sp>
    </p:spTree>
    <p:extLst>
      <p:ext uri="{BB962C8B-B14F-4D97-AF65-F5344CB8AC3E}">
        <p14:creationId xmlns:p14="http://schemas.microsoft.com/office/powerpoint/2010/main" val="725105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Grounds for Compulsory </a:t>
            </a:r>
            <a:r>
              <a:rPr lang="en-US" b="1" dirty="0" err="1"/>
              <a:t>Licence</a:t>
            </a:r>
            <a:r>
              <a:rPr lang="en-US" b="1" dirty="0"/>
              <a:t> in Case of Abuse of Patent</a:t>
            </a:r>
          </a:p>
          <a:p>
            <a:pPr algn="just"/>
            <a:r>
              <a:rPr lang="en-US" dirty="0"/>
              <a:t>The Patents Act provides for the grant of compulsory </a:t>
            </a:r>
            <a:r>
              <a:rPr lang="en-US" dirty="0" err="1"/>
              <a:t>licences</a:t>
            </a:r>
            <a:r>
              <a:rPr lang="en-US" dirty="0"/>
              <a:t> to prevent abuse which may result from the exercise of the exclusive right conferred by the patent. </a:t>
            </a:r>
            <a:endParaRPr lang="en-US" dirty="0" smtClean="0"/>
          </a:p>
          <a:p>
            <a:pPr algn="just"/>
            <a:r>
              <a:rPr lang="en-US" dirty="0" smtClean="0"/>
              <a:t>Thus </a:t>
            </a:r>
            <a:r>
              <a:rPr lang="en-US" dirty="0"/>
              <a:t>at anytime after the expiration of three years subsequent to the date on which the patent was sealed or four years subsequent to the date on which the application for the patent was filed, any person may apply to the Registrar for compulsory licensing on one or more of the following </a:t>
            </a:r>
            <a:r>
              <a:rPr lang="en-US" dirty="0" smtClean="0"/>
              <a:t>grounds:</a:t>
            </a:r>
            <a:endParaRPr lang="en-US" dirty="0"/>
          </a:p>
        </p:txBody>
      </p:sp>
    </p:spTree>
    <p:extLst>
      <p:ext uri="{BB962C8B-B14F-4D97-AF65-F5344CB8AC3E}">
        <p14:creationId xmlns:p14="http://schemas.microsoft.com/office/powerpoint/2010/main" val="28922380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lvl="0" algn="just">
              <a:buFont typeface="Wingdings" pitchFamily="2" charset="2"/>
              <a:buChar char="Ø"/>
            </a:pPr>
            <a:r>
              <a:rPr lang="en-US" b="1" dirty="0" smtClean="0"/>
              <a:t>Where </a:t>
            </a:r>
            <a:r>
              <a:rPr lang="en-US" b="1" dirty="0"/>
              <a:t>the patented invention capable of being commercially worked in Zambia, is not being so worked and there is no satisfactory reason for such non-working</a:t>
            </a:r>
            <a:r>
              <a:rPr lang="en-US" b="1" dirty="0" smtClean="0"/>
              <a:t>;</a:t>
            </a:r>
            <a:endParaRPr lang="en-US" b="1" dirty="0"/>
          </a:p>
          <a:p>
            <a:pPr lvl="0" algn="just">
              <a:buFont typeface="Wingdings" pitchFamily="2" charset="2"/>
              <a:buChar char="Ø"/>
            </a:pPr>
            <a:r>
              <a:rPr lang="en-US" b="1" dirty="0"/>
              <a:t>Where the working of the invention in Zambia on a commercial scale is being prevented or hindered by the importation of the patented article by the patentee or persons claiming under him, or by persons directly or indirectly purchasing from him or by persons against whom the patentee is not taking or has not taken proceedings for infringement;</a:t>
            </a:r>
          </a:p>
          <a:p>
            <a:pPr marL="0" indent="0">
              <a:buNone/>
            </a:pPr>
            <a:endParaRPr lang="en-US" dirty="0"/>
          </a:p>
          <a:p>
            <a:pPr algn="just"/>
            <a:endParaRPr lang="en-US" dirty="0"/>
          </a:p>
        </p:txBody>
      </p:sp>
    </p:spTree>
    <p:extLst>
      <p:ext uri="{BB962C8B-B14F-4D97-AF65-F5344CB8AC3E}">
        <p14:creationId xmlns:p14="http://schemas.microsoft.com/office/powerpoint/2010/main" val="2576023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lvl="0" algn="just">
              <a:buFont typeface="Wingdings" pitchFamily="2" charset="2"/>
              <a:buChar char="Ø"/>
            </a:pPr>
            <a:r>
              <a:rPr lang="en-US" b="1" dirty="0" smtClean="0"/>
              <a:t>Where </a:t>
            </a:r>
            <a:r>
              <a:rPr lang="en-US" b="1" dirty="0"/>
              <a:t>the demand for the patented article in Zambia is not being met to an adequate extent and on reasonable terms;</a:t>
            </a:r>
          </a:p>
          <a:p>
            <a:pPr algn="just">
              <a:buFont typeface="Wingdings" pitchFamily="2" charset="2"/>
              <a:buChar char="Ø"/>
            </a:pPr>
            <a:r>
              <a:rPr lang="en-US" b="1" dirty="0" smtClean="0"/>
              <a:t>Where </a:t>
            </a:r>
            <a:r>
              <a:rPr lang="en-US" b="1" dirty="0"/>
              <a:t>by reason of the refusal of the patentee to grant a </a:t>
            </a:r>
            <a:r>
              <a:rPr lang="en-US" b="1" dirty="0" err="1"/>
              <a:t>licence</a:t>
            </a:r>
            <a:r>
              <a:rPr lang="en-US" b="1" dirty="0"/>
              <a:t> or licenses upon reasonable terms, the trade or industry of Zambia or the trade of any person or class of persons trading in Zambia, or the establishment of any new trade  or industry in Zambia, is being prejudiced, and it is in the public interest that a </a:t>
            </a:r>
            <a:r>
              <a:rPr lang="en-US" b="1" dirty="0" err="1"/>
              <a:t>licence</a:t>
            </a:r>
            <a:r>
              <a:rPr lang="en-US" b="1" dirty="0"/>
              <a:t> or licenses should be </a:t>
            </a:r>
            <a:r>
              <a:rPr lang="en-US" b="1" dirty="0" smtClean="0"/>
              <a:t>granted</a:t>
            </a:r>
            <a:endParaRPr lang="en-US" b="1" dirty="0"/>
          </a:p>
          <a:p>
            <a:pPr algn="just"/>
            <a:endParaRPr lang="en-US" dirty="0"/>
          </a:p>
        </p:txBody>
      </p:sp>
    </p:spTree>
    <p:extLst>
      <p:ext uri="{BB962C8B-B14F-4D97-AF65-F5344CB8AC3E}">
        <p14:creationId xmlns:p14="http://schemas.microsoft.com/office/powerpoint/2010/main" val="482214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Structure of Presentation</a:t>
            </a:r>
            <a:endParaRPr lang="en-US" b="1" dirty="0"/>
          </a:p>
        </p:txBody>
      </p:sp>
      <p:sp>
        <p:nvSpPr>
          <p:cNvPr id="3" name="Content Placeholder 2"/>
          <p:cNvSpPr>
            <a:spLocks noGrp="1"/>
          </p:cNvSpPr>
          <p:nvPr>
            <p:ph idx="1"/>
          </p:nvPr>
        </p:nvSpPr>
        <p:spPr/>
        <p:txBody>
          <a:bodyPr/>
          <a:lstStyle/>
          <a:p>
            <a:r>
              <a:rPr lang="en-US" dirty="0" smtClean="0"/>
              <a:t>Introduction </a:t>
            </a:r>
            <a:endParaRPr lang="en-US" dirty="0"/>
          </a:p>
        </p:txBody>
      </p:sp>
    </p:spTree>
    <p:extLst>
      <p:ext uri="{BB962C8B-B14F-4D97-AF65-F5344CB8AC3E}">
        <p14:creationId xmlns:p14="http://schemas.microsoft.com/office/powerpoint/2010/main" val="3939519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92500" lnSpcReduction="20000"/>
          </a:bodyPr>
          <a:lstStyle/>
          <a:p>
            <a:pPr lvl="0" algn="just">
              <a:buFont typeface="Wingdings" pitchFamily="2" charset="2"/>
              <a:buChar char="Ø"/>
            </a:pPr>
            <a:r>
              <a:rPr lang="en-US" b="1" dirty="0" smtClean="0"/>
              <a:t>Where </a:t>
            </a:r>
            <a:r>
              <a:rPr lang="en-US" b="1" dirty="0"/>
              <a:t>any trade or industry in Zambia, or any person or class of persons engaged is being prejudiced by unfair conditions by the patentee to the purchase, hire, </a:t>
            </a:r>
            <a:r>
              <a:rPr lang="en-US" b="1" dirty="0" err="1"/>
              <a:t>licence</a:t>
            </a:r>
            <a:r>
              <a:rPr lang="en-US" b="1" dirty="0"/>
              <a:t> or use of the patented article, or the using or working of the patented process</a:t>
            </a:r>
            <a:r>
              <a:rPr lang="en-US" b="1" dirty="0" smtClean="0"/>
              <a:t>;</a:t>
            </a:r>
            <a:endParaRPr lang="en-US" b="1" dirty="0"/>
          </a:p>
          <a:p>
            <a:pPr algn="just">
              <a:buFont typeface="Wingdings" pitchFamily="2" charset="2"/>
              <a:buChar char="Ø"/>
            </a:pPr>
            <a:r>
              <a:rPr lang="en-US" b="1" dirty="0"/>
              <a:t>Where a condition which is considered a restraint of trade and contrary to public policy has been inserted in any contract made in relation to the scale or lease of or any </a:t>
            </a:r>
            <a:r>
              <a:rPr lang="en-US" b="1" dirty="0" err="1"/>
              <a:t>licence</a:t>
            </a:r>
            <a:r>
              <a:rPr lang="en-US" b="1" dirty="0"/>
              <a:t> to use or work any article or process by the </a:t>
            </a:r>
            <a:r>
              <a:rPr lang="en-US" b="1" dirty="0" smtClean="0"/>
              <a:t>patent.</a:t>
            </a:r>
            <a:endParaRPr lang="en-US" b="1" dirty="0"/>
          </a:p>
          <a:p>
            <a:pPr algn="just"/>
            <a:endParaRPr lang="en-US" dirty="0"/>
          </a:p>
        </p:txBody>
      </p:sp>
    </p:spTree>
    <p:extLst>
      <p:ext uri="{BB962C8B-B14F-4D97-AF65-F5344CB8AC3E}">
        <p14:creationId xmlns:p14="http://schemas.microsoft.com/office/powerpoint/2010/main" val="771485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COMPULSORY LICENSES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a:t>Grant of Compulsory </a:t>
            </a:r>
            <a:r>
              <a:rPr lang="en-US" b="1" dirty="0" err="1"/>
              <a:t>Licences</a:t>
            </a:r>
            <a:r>
              <a:rPr lang="en-US" b="1" dirty="0"/>
              <a:t> in the Public </a:t>
            </a:r>
            <a:r>
              <a:rPr lang="en-US" b="1" dirty="0" smtClean="0"/>
              <a:t>Interest</a:t>
            </a:r>
            <a:endParaRPr lang="en-US" dirty="0"/>
          </a:p>
          <a:p>
            <a:pPr algn="just"/>
            <a:r>
              <a:rPr lang="en-US" dirty="0"/>
              <a:t>In addition to the grant of compulsory </a:t>
            </a:r>
            <a:r>
              <a:rPr lang="en-US" dirty="0" err="1"/>
              <a:t>licence</a:t>
            </a:r>
            <a:r>
              <a:rPr lang="en-US" dirty="0"/>
              <a:t> in the event of abuse, the Patent Acts provides for the grant of a compulsory </a:t>
            </a:r>
            <a:r>
              <a:rPr lang="en-US" dirty="0" err="1"/>
              <a:t>licence</a:t>
            </a:r>
            <a:r>
              <a:rPr lang="en-US" dirty="0"/>
              <a:t> where such grant is deemed necessary to protect the public interest. </a:t>
            </a:r>
            <a:endParaRPr lang="en-US" dirty="0" smtClean="0"/>
          </a:p>
          <a:p>
            <a:pPr algn="just"/>
            <a:r>
              <a:rPr lang="en-US" b="1" dirty="0" smtClean="0"/>
              <a:t>Compulsory </a:t>
            </a:r>
            <a:r>
              <a:rPr lang="en-US" b="1" dirty="0" err="1"/>
              <a:t>licences</a:t>
            </a:r>
            <a:r>
              <a:rPr lang="en-US" b="1" dirty="0"/>
              <a:t> granted in the public interest can be grouped into two namely, those that are granted in </a:t>
            </a:r>
            <a:r>
              <a:rPr lang="en-US" b="1" dirty="0" err="1"/>
              <a:t>favour</a:t>
            </a:r>
            <a:r>
              <a:rPr lang="en-US" b="1" dirty="0"/>
              <a:t> of private parties and those which are granted in </a:t>
            </a:r>
            <a:r>
              <a:rPr lang="en-US" b="1" dirty="0" err="1"/>
              <a:t>favour</a:t>
            </a:r>
            <a:r>
              <a:rPr lang="en-US" b="1" dirty="0"/>
              <a:t> of the government itself, or in </a:t>
            </a:r>
            <a:r>
              <a:rPr lang="en-US" b="1" dirty="0" err="1"/>
              <a:t>favour</a:t>
            </a:r>
            <a:r>
              <a:rPr lang="en-US" b="1" dirty="0"/>
              <a:t> of third party acting on behalf of the government.</a:t>
            </a:r>
          </a:p>
          <a:p>
            <a:pPr algn="just"/>
            <a:endParaRPr lang="en-US" dirty="0"/>
          </a:p>
        </p:txBody>
      </p:sp>
    </p:spTree>
    <p:extLst>
      <p:ext uri="{BB962C8B-B14F-4D97-AF65-F5344CB8AC3E}">
        <p14:creationId xmlns:p14="http://schemas.microsoft.com/office/powerpoint/2010/main" val="10541952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STATE USE OF PATENTS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a:t>Any government department or any person </a:t>
            </a:r>
            <a:r>
              <a:rPr lang="en-US" dirty="0" err="1"/>
              <a:t>authorised</a:t>
            </a:r>
            <a:r>
              <a:rPr lang="en-US" dirty="0"/>
              <a:t> in writing by the Minister may do any of the following acts in relation to a patented invention for the services of the state, without the consent of the patentee or proprietor of the patent</a:t>
            </a:r>
            <a:r>
              <a:rPr lang="en-US" dirty="0" smtClean="0"/>
              <a:t>.</a:t>
            </a:r>
            <a:endParaRPr lang="en-US" dirty="0"/>
          </a:p>
          <a:p>
            <a:pPr lvl="1" algn="just"/>
            <a:r>
              <a:rPr lang="en-US" dirty="0"/>
              <a:t>Make, use, exercise or sell any articles which are no longer required for the purpose for which they are made</a:t>
            </a:r>
            <a:r>
              <a:rPr lang="en-US" dirty="0" smtClean="0"/>
              <a:t>;</a:t>
            </a:r>
            <a:endParaRPr lang="en-US" dirty="0"/>
          </a:p>
          <a:p>
            <a:pPr lvl="1" algn="just"/>
            <a:r>
              <a:rPr lang="en-US" dirty="0"/>
              <a:t>Sell or offer for sale of inventions to a foreign country for </a:t>
            </a:r>
            <a:r>
              <a:rPr lang="en-US" dirty="0" err="1"/>
              <a:t>defence</a:t>
            </a:r>
            <a:r>
              <a:rPr lang="en-US" dirty="0"/>
              <a:t> purposes of that country.</a:t>
            </a:r>
          </a:p>
          <a:p>
            <a:pPr algn="just"/>
            <a:endParaRPr lang="en-US" dirty="0"/>
          </a:p>
        </p:txBody>
      </p:sp>
    </p:spTree>
    <p:extLst>
      <p:ext uri="{BB962C8B-B14F-4D97-AF65-F5344CB8AC3E}">
        <p14:creationId xmlns:p14="http://schemas.microsoft.com/office/powerpoint/2010/main" val="2543461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STATE USE OF PATENTS</a:t>
            </a:r>
            <a:br>
              <a:rPr lang="en-US" b="1" dirty="0"/>
            </a:br>
            <a:endParaRPr lang="en-US" dirty="0"/>
          </a:p>
        </p:txBody>
      </p:sp>
      <p:sp>
        <p:nvSpPr>
          <p:cNvPr id="3" name="Content Placeholder 2"/>
          <p:cNvSpPr>
            <a:spLocks noGrp="1"/>
          </p:cNvSpPr>
          <p:nvPr>
            <p:ph idx="1"/>
          </p:nvPr>
        </p:nvSpPr>
        <p:spPr/>
        <p:txBody>
          <a:bodyPr>
            <a:normAutofit/>
          </a:bodyPr>
          <a:lstStyle/>
          <a:p>
            <a:pPr algn="just"/>
            <a:r>
              <a:rPr lang="en-US" dirty="0" err="1" smtClean="0"/>
              <a:t>hus</a:t>
            </a:r>
            <a:r>
              <a:rPr lang="en-US" dirty="0" smtClean="0"/>
              <a:t> </a:t>
            </a:r>
            <a:r>
              <a:rPr lang="en-US" dirty="0"/>
              <a:t>during any period of emergency the powers exercisable in relation to an invention by a government department or a person </a:t>
            </a:r>
            <a:r>
              <a:rPr lang="en-US" dirty="0" err="1"/>
              <a:t>authorised</a:t>
            </a:r>
            <a:r>
              <a:rPr lang="en-US" dirty="0"/>
              <a:t> by the Minister, include power to make, use, exercise and vend the invention for any purpose which appears to the Minister necessary or </a:t>
            </a:r>
            <a:r>
              <a:rPr lang="en-US" dirty="0" smtClean="0"/>
              <a:t>expedient.</a:t>
            </a:r>
            <a:endParaRPr lang="en-US" dirty="0"/>
          </a:p>
          <a:p>
            <a:pPr algn="just"/>
            <a:endParaRPr lang="en-US" dirty="0"/>
          </a:p>
        </p:txBody>
      </p:sp>
    </p:spTree>
    <p:extLst>
      <p:ext uri="{BB962C8B-B14F-4D97-AF65-F5344CB8AC3E}">
        <p14:creationId xmlns:p14="http://schemas.microsoft.com/office/powerpoint/2010/main" val="4005233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buNone/>
            </a:pPr>
            <a:r>
              <a:rPr lang="en-US" smtClean="0"/>
              <a:t>THANK YOU</a:t>
            </a:r>
            <a:endParaRPr lang="en-US"/>
          </a:p>
        </p:txBody>
      </p:sp>
    </p:spTree>
    <p:extLst>
      <p:ext uri="{BB962C8B-B14F-4D97-AF65-F5344CB8AC3E}">
        <p14:creationId xmlns:p14="http://schemas.microsoft.com/office/powerpoint/2010/main" val="3153115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Introduction</a:t>
            </a:r>
            <a:endParaRPr lang="en-US" b="1" dirty="0"/>
          </a:p>
        </p:txBody>
      </p:sp>
      <p:sp>
        <p:nvSpPr>
          <p:cNvPr id="3" name="Content Placeholder 2"/>
          <p:cNvSpPr>
            <a:spLocks noGrp="1"/>
          </p:cNvSpPr>
          <p:nvPr>
            <p:ph idx="1"/>
          </p:nvPr>
        </p:nvSpPr>
        <p:spPr/>
        <p:txBody>
          <a:bodyPr>
            <a:normAutofit fontScale="92500"/>
          </a:bodyPr>
          <a:lstStyle/>
          <a:p>
            <a:pPr algn="just"/>
            <a:r>
              <a:rPr lang="en-US" dirty="0"/>
              <a:t>Generally speaking, </a:t>
            </a:r>
            <a:r>
              <a:rPr lang="en-US" b="1" dirty="0"/>
              <a:t>inventors are the owners of their inventions </a:t>
            </a:r>
            <a:r>
              <a:rPr lang="en-US" dirty="0"/>
              <a:t>and as such entitled to patent them. However, in employment relationships, the </a:t>
            </a:r>
            <a:r>
              <a:rPr lang="en-US" b="1" dirty="0"/>
              <a:t>issue of who owns the invention between the employer and employee often presents a difficult situation.</a:t>
            </a:r>
          </a:p>
          <a:p>
            <a:pPr algn="just"/>
            <a:r>
              <a:rPr lang="en-US" dirty="0"/>
              <a:t>The Patents Act defines the </a:t>
            </a:r>
            <a:r>
              <a:rPr lang="en-US" b="1" dirty="0"/>
              <a:t>inventor as the person who actually devised the invention and includes the legal representative of an inventor.</a:t>
            </a:r>
          </a:p>
        </p:txBody>
      </p:sp>
    </p:spTree>
    <p:extLst>
      <p:ext uri="{BB962C8B-B14F-4D97-AF65-F5344CB8AC3E}">
        <p14:creationId xmlns:p14="http://schemas.microsoft.com/office/powerpoint/2010/main" val="766229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CO-OWNERSHIP </a:t>
            </a:r>
            <a:br>
              <a:rPr lang="en-US" b="1" dirty="0"/>
            </a:br>
            <a:endParaRPr lang="en-US" dirty="0"/>
          </a:p>
        </p:txBody>
      </p:sp>
      <p:sp>
        <p:nvSpPr>
          <p:cNvPr id="3" name="Content Placeholder 2"/>
          <p:cNvSpPr>
            <a:spLocks noGrp="1"/>
          </p:cNvSpPr>
          <p:nvPr>
            <p:ph idx="1"/>
          </p:nvPr>
        </p:nvSpPr>
        <p:spPr/>
        <p:txBody>
          <a:bodyPr/>
          <a:lstStyle/>
          <a:p>
            <a:pPr algn="just"/>
            <a:r>
              <a:rPr lang="en-US" dirty="0"/>
              <a:t>Like any other property, a patent for an invention, which has been </a:t>
            </a:r>
            <a:r>
              <a:rPr lang="en-US" b="1" dirty="0"/>
              <a:t>invented by more than one person, can be owned jointly</a:t>
            </a:r>
            <a:r>
              <a:rPr lang="en-US" b="1" dirty="0" smtClean="0"/>
              <a:t>.</a:t>
            </a:r>
          </a:p>
          <a:p>
            <a:pPr algn="just"/>
            <a:r>
              <a:rPr lang="en-US" dirty="0" smtClean="0"/>
              <a:t>The </a:t>
            </a:r>
            <a:r>
              <a:rPr lang="en-US" dirty="0"/>
              <a:t>rules of law which apply to the</a:t>
            </a:r>
            <a:r>
              <a:rPr lang="en-US" b="1" dirty="0"/>
              <a:t> ownership and devolution of movable or personal property applies in relation to patents as they apply in relation to other incorporeal rights or choses in </a:t>
            </a:r>
            <a:r>
              <a:rPr lang="en-US" b="1" dirty="0" smtClean="0"/>
              <a:t>action.</a:t>
            </a:r>
            <a:endParaRPr lang="en-US" b="1" dirty="0"/>
          </a:p>
        </p:txBody>
      </p:sp>
    </p:spTree>
    <p:extLst>
      <p:ext uri="{BB962C8B-B14F-4D97-AF65-F5344CB8AC3E}">
        <p14:creationId xmlns:p14="http://schemas.microsoft.com/office/powerpoint/2010/main" val="1803143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CO-OWNERSHIP </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Where a patent for an invention is granted to two or more persons, in the absence of contrary agreement, each of them will be entitled to an equal undivided share in the patent. </a:t>
            </a:r>
            <a:endParaRPr lang="en-US" b="1" dirty="0" smtClean="0"/>
          </a:p>
          <a:p>
            <a:pPr algn="just"/>
            <a:r>
              <a:rPr lang="en-US" dirty="0" smtClean="0"/>
              <a:t>Furthermore</a:t>
            </a:r>
            <a:r>
              <a:rPr lang="en-US" dirty="0"/>
              <a:t>, each person or patentee either by himself or by his agents is entitled to make, use, exercise and vend the patented invention for his own benefit without accounting to the other patentee or patentees. </a:t>
            </a:r>
            <a:endParaRPr lang="en-US" dirty="0" smtClean="0"/>
          </a:p>
          <a:p>
            <a:pPr algn="just"/>
            <a:r>
              <a:rPr lang="en-US" dirty="0" smtClean="0"/>
              <a:t>However</a:t>
            </a:r>
            <a:r>
              <a:rPr lang="en-US" dirty="0"/>
              <a:t>, where a patent is owned jointly, a </a:t>
            </a:r>
            <a:r>
              <a:rPr lang="en-US" dirty="0" err="1"/>
              <a:t>licence</a:t>
            </a:r>
            <a:r>
              <a:rPr lang="en-US" dirty="0"/>
              <a:t> under that patent must not be granted and a share in the said patent is not to be assigned to any third party without the consent of all persons other than a licensor or assignor, who are registered as </a:t>
            </a:r>
            <a:r>
              <a:rPr lang="en-US" dirty="0" smtClean="0"/>
              <a:t>patentees. </a:t>
            </a:r>
            <a:endParaRPr lang="en-US" dirty="0"/>
          </a:p>
          <a:p>
            <a:pPr algn="just"/>
            <a:endParaRPr lang="en-US" dirty="0"/>
          </a:p>
        </p:txBody>
      </p:sp>
    </p:spTree>
    <p:extLst>
      <p:ext uri="{BB962C8B-B14F-4D97-AF65-F5344CB8AC3E}">
        <p14:creationId xmlns:p14="http://schemas.microsoft.com/office/powerpoint/2010/main" val="2514949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The question of who owns the patent for an invention between the employer and employee often gives rise to many disputes</a:t>
            </a:r>
            <a:r>
              <a:rPr lang="en-US" b="1" dirty="0" smtClean="0"/>
              <a:t>.</a:t>
            </a:r>
          </a:p>
          <a:p>
            <a:pPr algn="just"/>
            <a:r>
              <a:rPr lang="en-US" b="1" dirty="0" smtClean="0"/>
              <a:t> </a:t>
            </a:r>
            <a:r>
              <a:rPr lang="en-US" b="1" dirty="0"/>
              <a:t>This is mainly because the Patents Act does not expressly deal with the issue, and is left to the determination by the common law and principles of equity</a:t>
            </a:r>
            <a:r>
              <a:rPr lang="en-US" b="1" dirty="0" smtClean="0"/>
              <a:t>.</a:t>
            </a:r>
            <a:endParaRPr lang="en-US" b="1" dirty="0"/>
          </a:p>
          <a:p>
            <a:pPr algn="just"/>
            <a:r>
              <a:rPr lang="en-US" dirty="0"/>
              <a:t>Section 58 of the Patents Act </a:t>
            </a:r>
            <a:r>
              <a:rPr lang="en-US" b="1" dirty="0"/>
              <a:t>permits a person (employer) to have a patent assigned to them if they become entitled to the patent. </a:t>
            </a:r>
            <a:endParaRPr lang="en-US" b="1" dirty="0" smtClean="0"/>
          </a:p>
          <a:p>
            <a:pPr algn="just"/>
            <a:r>
              <a:rPr lang="en-US" dirty="0" smtClean="0"/>
              <a:t>The </a:t>
            </a:r>
            <a:r>
              <a:rPr lang="en-US" dirty="0"/>
              <a:t>Patents Act defines an assignee as the person, whether natural or legal, who has derived his title to the invention directly or indirectly from the inventor thereof or from the latter’s assignee; or the legal representative of such person.</a:t>
            </a:r>
            <a:endParaRPr lang="en-US" dirty="0"/>
          </a:p>
        </p:txBody>
      </p:sp>
    </p:spTree>
    <p:extLst>
      <p:ext uri="{BB962C8B-B14F-4D97-AF65-F5344CB8AC3E}">
        <p14:creationId xmlns:p14="http://schemas.microsoft.com/office/powerpoint/2010/main" val="2158532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dirty="0"/>
              <a:t>In determining whether or not the invention belongs to the </a:t>
            </a:r>
            <a:r>
              <a:rPr lang="en-US" b="1" dirty="0"/>
              <a:t>employer or employee</a:t>
            </a:r>
            <a:r>
              <a:rPr lang="en-US" dirty="0"/>
              <a:t> the following steps are considered</a:t>
            </a:r>
            <a:r>
              <a:rPr lang="en-US" dirty="0" smtClean="0"/>
              <a:t>:</a:t>
            </a:r>
            <a:r>
              <a:rPr lang="en-US" dirty="0"/>
              <a:t> </a:t>
            </a:r>
          </a:p>
          <a:p>
            <a:pPr lvl="0" algn="just">
              <a:buFont typeface="Wingdings" pitchFamily="2" charset="2"/>
              <a:buChar char="Ø"/>
            </a:pPr>
            <a:r>
              <a:rPr lang="en-US" b="1" dirty="0" smtClean="0"/>
              <a:t>(i) Is </a:t>
            </a:r>
            <a:r>
              <a:rPr lang="en-US" b="1" dirty="0"/>
              <a:t>the inventor an employee</a:t>
            </a:r>
            <a:r>
              <a:rPr lang="en-US" b="1" dirty="0" smtClean="0"/>
              <a:t>?</a:t>
            </a:r>
            <a:endParaRPr lang="en-US" b="1" dirty="0"/>
          </a:p>
          <a:p>
            <a:pPr lvl="0" algn="just">
              <a:buFont typeface="Wingdings" pitchFamily="2" charset="2"/>
              <a:buChar char="Ø"/>
            </a:pPr>
            <a:r>
              <a:rPr lang="en-US" b="1" dirty="0" smtClean="0"/>
              <a:t>(ii)If </a:t>
            </a:r>
            <a:r>
              <a:rPr lang="en-US" b="1" dirty="0"/>
              <a:t>the inventor is an employee, was he employed to invent</a:t>
            </a:r>
            <a:r>
              <a:rPr lang="en-US" b="1" dirty="0" smtClean="0"/>
              <a:t>?</a:t>
            </a:r>
            <a:endParaRPr lang="en-US" b="1" dirty="0"/>
          </a:p>
          <a:p>
            <a:pPr lvl="0" algn="just">
              <a:buFont typeface="Wingdings" pitchFamily="2" charset="2"/>
              <a:buChar char="Ø"/>
            </a:pPr>
            <a:r>
              <a:rPr lang="en-US" b="1" dirty="0" smtClean="0"/>
              <a:t>(iii) If </a:t>
            </a:r>
            <a:r>
              <a:rPr lang="en-US" b="1" dirty="0"/>
              <a:t>the inventor is an employee, did he create the invention in the course of employment?</a:t>
            </a:r>
          </a:p>
          <a:p>
            <a:pPr algn="just"/>
            <a:endParaRPr lang="en-US" dirty="0"/>
          </a:p>
        </p:txBody>
      </p:sp>
    </p:spTree>
    <p:extLst>
      <p:ext uri="{BB962C8B-B14F-4D97-AF65-F5344CB8AC3E}">
        <p14:creationId xmlns:p14="http://schemas.microsoft.com/office/powerpoint/2010/main" val="3390601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pPr algn="just"/>
            <a:r>
              <a:rPr lang="en-US" b="1" dirty="0" smtClean="0"/>
              <a:t>(</a:t>
            </a:r>
            <a:r>
              <a:rPr lang="en-US" b="1" dirty="0"/>
              <a:t>i)      Is the inventor an employee</a:t>
            </a:r>
            <a:r>
              <a:rPr lang="en-US" b="1" dirty="0" smtClean="0"/>
              <a:t>?</a:t>
            </a:r>
            <a:endParaRPr lang="en-US" dirty="0"/>
          </a:p>
          <a:p>
            <a:pPr algn="just"/>
            <a:r>
              <a:rPr lang="en-US" b="1" dirty="0"/>
              <a:t>As a general rule, an employer will own the invention developed by the employee in the ordinary course of his duties he was engaged to perform. </a:t>
            </a:r>
            <a:endParaRPr lang="en-US" b="1" dirty="0" smtClean="0"/>
          </a:p>
          <a:p>
            <a:pPr algn="just"/>
            <a:r>
              <a:rPr lang="en-US" dirty="0" smtClean="0"/>
              <a:t>However</a:t>
            </a:r>
            <a:r>
              <a:rPr lang="en-US" dirty="0"/>
              <a:t>, this is not the case with respect to inventions developed by the independent contractor. </a:t>
            </a:r>
            <a:endParaRPr lang="en-US" dirty="0" smtClean="0"/>
          </a:p>
          <a:p>
            <a:pPr algn="just"/>
            <a:r>
              <a:rPr lang="en-US" dirty="0" smtClean="0"/>
              <a:t>The </a:t>
            </a:r>
            <a:r>
              <a:rPr lang="en-US" dirty="0"/>
              <a:t>independent contractor will be the owner of the invention, unless there is a valid and binding agreement that expressly provides that the invention must be in writing and signed by or on behalf of the assignee. </a:t>
            </a:r>
            <a:endParaRPr lang="en-US" dirty="0"/>
          </a:p>
        </p:txBody>
      </p:sp>
    </p:spTree>
    <p:extLst>
      <p:ext uri="{BB962C8B-B14F-4D97-AF65-F5344CB8AC3E}">
        <p14:creationId xmlns:p14="http://schemas.microsoft.com/office/powerpoint/2010/main" val="2207179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EMPLOYEES’ INVENTIONS</a:t>
            </a:r>
            <a:br>
              <a:rPr lang="en-US" b="1" dirty="0"/>
            </a:br>
            <a:endParaRPr lang="en-US" dirty="0"/>
          </a:p>
        </p:txBody>
      </p:sp>
      <p:sp>
        <p:nvSpPr>
          <p:cNvPr id="3" name="Content Placeholder 2"/>
          <p:cNvSpPr>
            <a:spLocks noGrp="1"/>
          </p:cNvSpPr>
          <p:nvPr>
            <p:ph idx="1"/>
          </p:nvPr>
        </p:nvSpPr>
        <p:spPr/>
        <p:txBody>
          <a:bodyPr>
            <a:normAutofit lnSpcReduction="10000"/>
          </a:bodyPr>
          <a:lstStyle/>
          <a:p>
            <a:pPr algn="just"/>
            <a:r>
              <a:rPr lang="en-US" b="1" dirty="0" smtClean="0"/>
              <a:t>(</a:t>
            </a:r>
            <a:r>
              <a:rPr lang="en-US" b="1" dirty="0"/>
              <a:t>ii)  Is the inventor employed to invent</a:t>
            </a:r>
            <a:r>
              <a:rPr lang="en-US" b="1" dirty="0" smtClean="0"/>
              <a:t>?</a:t>
            </a:r>
            <a:endParaRPr lang="en-US" dirty="0"/>
          </a:p>
          <a:p>
            <a:pPr algn="just"/>
            <a:r>
              <a:rPr lang="en-US" b="1" dirty="0"/>
              <a:t>The employer will be entitled to claim ownership of the invention made by the employee in the ordinary course of the duties the employee was engaged to perform. </a:t>
            </a:r>
            <a:endParaRPr lang="en-US" b="1" dirty="0" smtClean="0"/>
          </a:p>
          <a:p>
            <a:pPr algn="just"/>
            <a:r>
              <a:rPr lang="en-US" dirty="0" smtClean="0"/>
              <a:t>Therefore</a:t>
            </a:r>
            <a:r>
              <a:rPr lang="en-US" dirty="0"/>
              <a:t>, where the job description of an employee does not require to invent, the </a:t>
            </a:r>
            <a:r>
              <a:rPr lang="en-US" b="1" dirty="0"/>
              <a:t>claim for ownership of the invention by the employer will not succeed.</a:t>
            </a:r>
            <a:endParaRPr lang="en-US" b="1" dirty="0"/>
          </a:p>
        </p:txBody>
      </p:sp>
    </p:spTree>
    <p:extLst>
      <p:ext uri="{BB962C8B-B14F-4D97-AF65-F5344CB8AC3E}">
        <p14:creationId xmlns:p14="http://schemas.microsoft.com/office/powerpoint/2010/main" val="2273590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1845</Words>
  <Application>Microsoft Office PowerPoint</Application>
  <PresentationFormat>On-screen Show (4:3)</PresentationFormat>
  <Paragraphs>85</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UNIVERSITY OF LUSAKA SCHOOL OF LAW</vt:lpstr>
      <vt:lpstr>Structure of Presentation</vt:lpstr>
      <vt:lpstr>Introduction</vt:lpstr>
      <vt:lpstr>CO-OWNERSHIP  </vt:lpstr>
      <vt:lpstr>CO-OWNERSHIP  </vt:lpstr>
      <vt:lpstr>EMPLOYEES’ INVENTIONS </vt:lpstr>
      <vt:lpstr>EMPLOYEES’ INVENTIONS </vt:lpstr>
      <vt:lpstr>EMPLOYEES’ INVENTIONS </vt:lpstr>
      <vt:lpstr>EMPLOYEES’ INVENTIONS </vt:lpstr>
      <vt:lpstr>EMPLOYEES’ INVENTIONS </vt:lpstr>
      <vt:lpstr>EMPLOYEES’ INVENTIONS </vt:lpstr>
      <vt:lpstr>EMPLOYEES’ INVENTIONS </vt:lpstr>
      <vt:lpstr>DEALINGS IN PATENTS </vt:lpstr>
      <vt:lpstr>ASSIGNMENT </vt:lpstr>
      <vt:lpstr>LICENCES OF RIGHT </vt:lpstr>
      <vt:lpstr>COMPULSORY LICENSES </vt:lpstr>
      <vt:lpstr>COMPULSORY LICENSES </vt:lpstr>
      <vt:lpstr>COMPULSORY LICENSES </vt:lpstr>
      <vt:lpstr>COMPULSORY LICENSES </vt:lpstr>
      <vt:lpstr>COMPULSORY LICENSES </vt:lpstr>
      <vt:lpstr>COMPULSORY LICENSES </vt:lpstr>
      <vt:lpstr>STATE USE OF PATENTS </vt:lpstr>
      <vt:lpstr>STATE USE OF PATENTS </vt:lpstr>
      <vt:lpstr>PowerPoint Presentation</vt:lpstr>
    </vt:vector>
  </TitlesOfParts>
  <Company>P&amp;G Advocates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UNIVERSITY OF LUSAKA SCHOOL OF LAW</dc:title>
  <dc:creator>h</dc:creator>
  <cp:lastModifiedBy>h</cp:lastModifiedBy>
  <cp:revision>11</cp:revision>
  <dcterms:created xsi:type="dcterms:W3CDTF">2014-04-27T18:27:55Z</dcterms:created>
  <dcterms:modified xsi:type="dcterms:W3CDTF">2014-04-29T19:35:53Z</dcterms:modified>
</cp:coreProperties>
</file>